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2" r:id="rId3"/>
    <p:sldId id="298" r:id="rId4"/>
    <p:sldId id="296" r:id="rId5"/>
    <p:sldId id="295" r:id="rId6"/>
    <p:sldId id="277" r:id="rId7"/>
    <p:sldId id="300" r:id="rId8"/>
    <p:sldId id="299" r:id="rId9"/>
    <p:sldId id="278" r:id="rId10"/>
    <p:sldId id="279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s\Partage\Elisabeth%20Herpoel\FINANCES\BUDGET\2022\POWERPOINTS\Tableaux%20pour%20pr&#233;sentation,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s\Partage\Elisabeth%20Herpoel\FINANCES\BUDGET\2022\POWERPOINTS\Tableaux%20pour%20pr&#233;sentation,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s\Partage\Elisabeth%20Herpoel\FINANCES\BUDGET\2022\POWERPOINTS\Tableaux%20pour%20pr&#233;sentation,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s\Partage\Elisabeth%20Herpoel\FINANCES\BUDGET\2022\POWERPOINTS\Tableaux%20pour%20pr&#233;sentation,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Evolution des recettes de transfert</a:t>
            </a:r>
          </a:p>
        </c:rich>
      </c:tx>
      <c:layout>
        <c:manualLayout>
          <c:xMode val="edge"/>
          <c:yMode val="edge"/>
          <c:x val="0.34317344706911634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'Recettes ZDP'!$C$7</c:f>
              <c:strCache>
                <c:ptCount val="1"/>
                <c:pt idx="0">
                  <c:v>Transfert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'Recettes ZDP'!$D$6:$F$6</c:f>
              <c:strCache>
                <c:ptCount val="3"/>
                <c:pt idx="0">
                  <c:v>BI 2021</c:v>
                </c:pt>
                <c:pt idx="1">
                  <c:v>MB1 2021</c:v>
                </c:pt>
                <c:pt idx="2">
                  <c:v>MB2 2021</c:v>
                </c:pt>
              </c:strCache>
            </c:strRef>
          </c:cat>
          <c:val>
            <c:numRef>
              <c:f>'Recettes ZDP'!$D$7:$F$7</c:f>
              <c:numCache>
                <c:formatCode>General</c:formatCode>
                <c:ptCount val="3"/>
                <c:pt idx="0">
                  <c:v>18771558.399999999</c:v>
                </c:pt>
                <c:pt idx="1">
                  <c:v>17796766.059999999</c:v>
                </c:pt>
                <c:pt idx="2">
                  <c:v>18006763.530000001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C-4930-B99A-BD2D64D3C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0607528"/>
        <c:axId val="730607856"/>
      </c:barChart>
      <c:lineChart>
        <c:grouping val="standard"/>
        <c:varyColors val="0"/>
        <c:ser>
          <c:idx val="1"/>
          <c:order val="1"/>
          <c:tx>
            <c:strRef>
              <c:f>'Recettes ZDP'!$C$8</c:f>
              <c:strCache>
                <c:ptCount val="1"/>
                <c:pt idx="0">
                  <c:v>Dotation communale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'Recettes ZDP'!$D$6:$F$6</c:f>
              <c:strCache>
                <c:ptCount val="3"/>
                <c:pt idx="0">
                  <c:v>BI 2021</c:v>
                </c:pt>
                <c:pt idx="1">
                  <c:v>MB1 2021</c:v>
                </c:pt>
                <c:pt idx="2">
                  <c:v>MB2 2021</c:v>
                </c:pt>
              </c:strCache>
            </c:strRef>
          </c:cat>
          <c:val>
            <c:numRef>
              <c:f>'Recettes ZDP'!$D$8:$F$8</c:f>
              <c:numCache>
                <c:formatCode>General</c:formatCode>
                <c:ptCount val="3"/>
                <c:pt idx="0">
                  <c:v>12561363.85</c:v>
                </c:pt>
                <c:pt idx="1">
                  <c:v>11608061.449999999</c:v>
                </c:pt>
                <c:pt idx="2">
                  <c:v>11608061.449999999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8C-4930-B99A-BD2D64D3C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607528"/>
        <c:axId val="730607856"/>
      </c:lineChart>
      <c:catAx>
        <c:axId val="73060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0607856"/>
        <c:crosses val="autoZero"/>
        <c:auto val="1"/>
        <c:lblAlgn val="ctr"/>
        <c:lblOffset val="100"/>
        <c:noMultiLvlLbl val="0"/>
      </c:catAx>
      <c:valAx>
        <c:axId val="73060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0607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600"/>
              <a:t>Evolution des dépenses ordinaires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'Dépenses ZDP'!$B$3</c:f>
              <c:strCache>
                <c:ptCount val="1"/>
                <c:pt idx="0">
                  <c:v>Personnel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'Dépenses ZDP'!$C$2:$E$2</c:f>
              <c:strCache>
                <c:ptCount val="3"/>
                <c:pt idx="0">
                  <c:v>BI 2021</c:v>
                </c:pt>
                <c:pt idx="1">
                  <c:v>MB1 2021</c:v>
                </c:pt>
                <c:pt idx="2">
                  <c:v>MB2 2021</c:v>
                </c:pt>
              </c:strCache>
            </c:strRef>
          </c:cat>
          <c:val>
            <c:numRef>
              <c:f>'Dépenses ZDP'!$C$3:$E$3</c:f>
              <c:numCache>
                <c:formatCode>General</c:formatCode>
                <c:ptCount val="3"/>
                <c:pt idx="0">
                  <c:v>16556728.439999999</c:v>
                </c:pt>
                <c:pt idx="1">
                  <c:v>16671124.59</c:v>
                </c:pt>
                <c:pt idx="2">
                  <c:v>16244673.390000001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56-43E5-8290-F4EEBD7163CE}"/>
            </c:ext>
          </c:extLst>
        </c:ser>
        <c:ser>
          <c:idx val="1"/>
          <c:order val="1"/>
          <c:tx>
            <c:strRef>
              <c:f>'Dépenses ZDP'!$B$4</c:f>
              <c:strCache>
                <c:ptCount val="1"/>
                <c:pt idx="0">
                  <c:v>Fonctionnement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'Dépenses ZDP'!$C$2:$E$2</c:f>
              <c:strCache>
                <c:ptCount val="3"/>
                <c:pt idx="0">
                  <c:v>BI 2021</c:v>
                </c:pt>
                <c:pt idx="1">
                  <c:v>MB1 2021</c:v>
                </c:pt>
                <c:pt idx="2">
                  <c:v>MB2 2021</c:v>
                </c:pt>
              </c:strCache>
            </c:strRef>
          </c:cat>
          <c:val>
            <c:numRef>
              <c:f>'Dépenses ZDP'!$C$4:$E$4</c:f>
              <c:numCache>
                <c:formatCode>General</c:formatCode>
                <c:ptCount val="3"/>
                <c:pt idx="0">
                  <c:v>1570467.5</c:v>
                </c:pt>
                <c:pt idx="1">
                  <c:v>1743467.5</c:v>
                </c:pt>
                <c:pt idx="2">
                  <c:v>1801423.28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56-43E5-8290-F4EEBD7163CE}"/>
            </c:ext>
          </c:extLst>
        </c:ser>
        <c:ser>
          <c:idx val="2"/>
          <c:order val="2"/>
          <c:tx>
            <c:strRef>
              <c:f>'Dépenses ZDP'!$B$5</c:f>
              <c:strCache>
                <c:ptCount val="1"/>
                <c:pt idx="0">
                  <c:v>Transfert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'Dépenses ZDP'!$C$2:$E$2</c:f>
              <c:strCache>
                <c:ptCount val="3"/>
                <c:pt idx="0">
                  <c:v>BI 2021</c:v>
                </c:pt>
                <c:pt idx="1">
                  <c:v>MB1 2021</c:v>
                </c:pt>
                <c:pt idx="2">
                  <c:v>MB2 2021</c:v>
                </c:pt>
              </c:strCache>
            </c:strRef>
          </c:cat>
          <c:val>
            <c:numRef>
              <c:f>'Dépenses ZDP'!$C$5:$E$5</c:f>
              <c:numCache>
                <c:formatCode>General</c:formatCode>
                <c:ptCount val="3"/>
                <c:pt idx="0">
                  <c:v>13500</c:v>
                </c:pt>
                <c:pt idx="1">
                  <c:v>13500</c:v>
                </c:pt>
                <c:pt idx="2">
                  <c:v>13500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56-43E5-8290-F4EEBD7163CE}"/>
            </c:ext>
          </c:extLst>
        </c:ser>
        <c:ser>
          <c:idx val="3"/>
          <c:order val="3"/>
          <c:tx>
            <c:strRef>
              <c:f>'Dépenses ZDP'!$B$6</c:f>
              <c:strCache>
                <c:ptCount val="1"/>
                <c:pt idx="0">
                  <c:v>Dette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'Dépenses ZDP'!$C$2:$E$2</c:f>
              <c:strCache>
                <c:ptCount val="3"/>
                <c:pt idx="0">
                  <c:v>BI 2021</c:v>
                </c:pt>
                <c:pt idx="1">
                  <c:v>MB1 2021</c:v>
                </c:pt>
                <c:pt idx="2">
                  <c:v>MB2 2021</c:v>
                </c:pt>
              </c:strCache>
            </c:strRef>
          </c:cat>
          <c:val>
            <c:numRef>
              <c:f>'Dépenses ZDP'!$C$6:$E$6</c:f>
              <c:numCache>
                <c:formatCode>General</c:formatCode>
                <c:ptCount val="3"/>
                <c:pt idx="0">
                  <c:v>630862.46</c:v>
                </c:pt>
                <c:pt idx="1">
                  <c:v>649694.6</c:v>
                </c:pt>
                <c:pt idx="2">
                  <c:v>649815.93999999994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56-43E5-8290-F4EEBD7163CE}"/>
            </c:ext>
          </c:extLst>
        </c:ser>
        <c:ser>
          <c:idx val="4"/>
          <c:order val="4"/>
          <c:tx>
            <c:strRef>
              <c:f>'Dépenses ZDP'!$B$7</c:f>
              <c:strCache>
                <c:ptCount val="1"/>
                <c:pt idx="0">
                  <c:v>Prélèvement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'Dépenses ZDP'!$C$2:$E$2</c:f>
              <c:strCache>
                <c:ptCount val="3"/>
                <c:pt idx="0">
                  <c:v>BI 2021</c:v>
                </c:pt>
                <c:pt idx="1">
                  <c:v>MB1 2021</c:v>
                </c:pt>
                <c:pt idx="2">
                  <c:v>MB2 2021</c:v>
                </c:pt>
              </c:strCache>
            </c:strRef>
          </c:cat>
          <c:val>
            <c:numRef>
              <c:f>'Dépenses ZDP'!$C$7:$E$7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556-43E5-8290-F4EEBD716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772672"/>
        <c:axId val="510773000"/>
      </c:lineChart>
      <c:catAx>
        <c:axId val="51077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0773000"/>
        <c:crosses val="autoZero"/>
        <c:auto val="1"/>
        <c:lblAlgn val="ctr"/>
        <c:lblOffset val="100"/>
        <c:noMultiLvlLbl val="0"/>
      </c:catAx>
      <c:valAx>
        <c:axId val="51077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077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/>
              <a:t>Répartition</a:t>
            </a:r>
            <a:r>
              <a:rPr lang="fr-BE" sz="1800" baseline="0"/>
              <a:t> des dépenses ordinaires</a:t>
            </a:r>
            <a:endParaRPr lang="fr-BE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'Dépenses ZDP'!$C$12</c:f>
              <c:strCache>
                <c:ptCount val="1"/>
                <c:pt idx="0">
                  <c:v>BI 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14-4A47-B640-A49E30BD21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14-4A47-B640-A49E30BD21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14-4A47-B640-A49E30BD21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14-4A47-B640-A49E30BD21D6}"/>
              </c:ext>
            </c:extLst>
          </c:dPt>
          <c:dLbls>
            <c:dLbl>
              <c:idx val="0"/>
              <c:layout>
                <c:manualLayout>
                  <c:x val="9.2604251457367281E-2"/>
                  <c:y val="-4.11006631343083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14-4A47-B640-A49E30BD21D6}"/>
                </c:ext>
              </c:extLst>
            </c:dLbl>
            <c:dLbl>
              <c:idx val="1"/>
              <c:layout>
                <c:manualLayout>
                  <c:x val="-5.1788714049982268E-2"/>
                  <c:y val="4.35166001474438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14-4A47-B640-A49E30BD21D6}"/>
                </c:ext>
              </c:extLst>
            </c:dLbl>
            <c:dLbl>
              <c:idx val="2"/>
              <c:layout>
                <c:manualLayout>
                  <c:x val="-7.6816863323256766E-3"/>
                  <c:y val="-1.23779320813919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14-4A47-B640-A49E30BD21D6}"/>
                </c:ext>
              </c:extLst>
            </c:dLbl>
            <c:dLbl>
              <c:idx val="3"/>
              <c:layout>
                <c:manualLayout>
                  <c:x val="4.848350850823558E-2"/>
                  <c:y val="-6.036891839380590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14-4A47-B640-A49E30BD21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'Dépenses ZDP'!$B$13:$B$16</c:f>
              <c:strCache>
                <c:ptCount val="4"/>
                <c:pt idx="0">
                  <c:v>Personnel</c:v>
                </c:pt>
                <c:pt idx="1">
                  <c:v>Fonctionnement</c:v>
                </c:pt>
                <c:pt idx="2">
                  <c:v>Transfert</c:v>
                </c:pt>
                <c:pt idx="3">
                  <c:v>Dette</c:v>
                </c:pt>
              </c:strCache>
            </c:strRef>
          </c:cat>
          <c:val>
            <c:numRef>
              <c:f>'Dépenses ZDP'!$C$13:$C$16</c:f>
              <c:numCache>
                <c:formatCode>General</c:formatCode>
                <c:ptCount val="4"/>
                <c:pt idx="0">
                  <c:v>16694980.1</c:v>
                </c:pt>
                <c:pt idx="1">
                  <c:v>1884929.79</c:v>
                </c:pt>
                <c:pt idx="2">
                  <c:v>14000</c:v>
                </c:pt>
                <c:pt idx="3">
                  <c:v>883201.53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14-4A47-B640-A49E30BD2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/>
              <a:t>Répartition</a:t>
            </a:r>
            <a:r>
              <a:rPr lang="fr-FR" sz="1600" baseline="0" dirty="0"/>
              <a:t> des recettes ordinaires</a:t>
            </a:r>
            <a:endParaRPr lang="fr-BE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'Dépenses ZDP'!$C$20</c:f>
              <c:strCache>
                <c:ptCount val="1"/>
                <c:pt idx="0">
                  <c:v>BI 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A7-45A0-B639-59D634B1AE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A7-45A0-B639-59D634B1AE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A7-45A0-B639-59D634B1AE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A7-45A0-B639-59D634B1AE38}"/>
              </c:ext>
            </c:extLst>
          </c:dPt>
          <c:dLbls>
            <c:dLbl>
              <c:idx val="1"/>
              <c:layout>
                <c:manualLayout>
                  <c:x val="3.0637694054120389E-2"/>
                  <c:y val="-3.08719894050118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A7-45A0-B639-59D634B1AE38}"/>
                </c:ext>
              </c:extLst>
            </c:dLbl>
            <c:dLbl>
              <c:idx val="2"/>
              <c:layout>
                <c:manualLayout>
                  <c:x val="3.7185524943241085E-3"/>
                  <c:y val="-1.60352467936581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A7-45A0-B639-59D634B1A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'Dépenses ZDP'!$B$21:$B$24</c:f>
              <c:strCache>
                <c:ptCount val="4"/>
                <c:pt idx="0">
                  <c:v>Prestations</c:v>
                </c:pt>
                <c:pt idx="1">
                  <c:v>Dotation communale</c:v>
                </c:pt>
                <c:pt idx="2">
                  <c:v>Autres transferts</c:v>
                </c:pt>
                <c:pt idx="3">
                  <c:v>Dette</c:v>
                </c:pt>
              </c:strCache>
            </c:strRef>
          </c:cat>
          <c:val>
            <c:numRef>
              <c:f>'Dépenses ZDP'!$C$21:$C$24</c:f>
              <c:numCache>
                <c:formatCode>General</c:formatCode>
                <c:ptCount val="4"/>
                <c:pt idx="0">
                  <c:v>144493.96</c:v>
                </c:pt>
                <c:pt idx="1">
                  <c:v>13287652.98</c:v>
                </c:pt>
                <c:pt idx="2">
                  <c:v>6043664.4800000004</c:v>
                </c:pt>
                <c:pt idx="3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A7-45A0-B639-59D634B1A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/>
              <a:t>Situation du fonds de réserve et des provisions du service ordinaire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'[Tableaux pour présentation,.xlsx]Dépenses ZDP'!$B$35</c:f>
              <c:strCache>
                <c:ptCount val="1"/>
                <c:pt idx="0">
                  <c:v>Provisions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4470643923569607"/>
                  <c:y val="2.2346368715083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28-4223-913C-F60E23950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'[Tableaux pour présentation,.xlsx]Dépenses ZDP'!$C$34</c:f>
              <c:numCache>
                <c:formatCode>0</c:formatCode>
                <c:ptCount val="1"/>
                <c:pt idx="0">
                  <c:v>2021</c:v>
                </c:pt>
              </c:numCache>
            </c:numRef>
          </c:cat>
          <c:val>
            <c:numRef>
              <c:f>'[Tableaux pour présentation,.xlsx]Dépenses ZDP'!$C$35</c:f>
              <c:numCache>
                <c:formatCode>#,##0.00</c:formatCode>
                <c:ptCount val="1"/>
                <c:pt idx="0">
                  <c:v>3755508.52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8-4223-913C-F60E239506A5}"/>
            </c:ext>
          </c:extLst>
        </c:ser>
        <c:ser>
          <c:idx val="1"/>
          <c:order val="1"/>
          <c:tx>
            <c:strRef>
              <c:f>'[Tableaux pour présentation,.xlsx]Dépenses ZDP'!$B$36</c:f>
              <c:strCache>
                <c:ptCount val="1"/>
                <c:pt idx="0">
                  <c:v>Fonds de réserve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310874201008152E-3"/>
                  <c:y val="-6.1452513966480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28-4223-913C-F60E23950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'[Tableaux pour présentation,.xlsx]Dépenses ZDP'!$C$34</c:f>
              <c:numCache>
                <c:formatCode>0</c:formatCode>
                <c:ptCount val="1"/>
                <c:pt idx="0">
                  <c:v>2021</c:v>
                </c:pt>
              </c:numCache>
            </c:numRef>
          </c:cat>
          <c:val>
            <c:numRef>
              <c:f>'[Tableaux pour présentation,.xlsx]Dépenses ZDP'!$C$36</c:f>
              <c:numCache>
                <c:formatCode>General</c:formatCode>
                <c:ptCount val="1"/>
                <c:pt idx="0">
                  <c:v>81338.73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28-4223-913C-F60E23950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3730168"/>
        <c:axId val="693730496"/>
      </c:barChart>
      <c:catAx>
        <c:axId val="693730168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693730496"/>
        <c:crosses val="autoZero"/>
        <c:auto val="1"/>
        <c:lblAlgn val="ctr"/>
        <c:lblOffset val="100"/>
        <c:noMultiLvlLbl val="0"/>
      </c:catAx>
      <c:valAx>
        <c:axId val="6937304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3730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7092427267283"/>
          <c:y val="0.91879162451062324"/>
          <c:w val="0.34399859663959903"/>
          <c:h val="6.16553028636783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780A99C-891A-4CBC-A76A-EAD8C2B284AB}" type="datetimeFigureOut">
              <a:rPr lang="fr-BE" smtClean="0"/>
              <a:t>18/10/2021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116587-C455-4D11-9E38-F3BA61AB1DF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368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A99C-891A-4CBC-A76A-EAD8C2B284AB}" type="datetimeFigureOut">
              <a:rPr lang="fr-BE" smtClean="0"/>
              <a:t>18/10/2021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87-C455-4D11-9E38-F3BA61AB1DF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840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780A99C-891A-4CBC-A76A-EAD8C2B284AB}" type="datetimeFigureOut">
              <a:rPr lang="fr-BE" smtClean="0"/>
              <a:t>18/10/2021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116587-C455-4D11-9E38-F3BA61AB1DF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324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A99C-891A-4CBC-A76A-EAD8C2B284AB}" type="datetimeFigureOut">
              <a:rPr lang="fr-BE" smtClean="0"/>
              <a:t>18/10/2021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8116587-C455-4D11-9E38-F3BA61AB1DF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788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780A99C-891A-4CBC-A76A-EAD8C2B284AB}" type="datetimeFigureOut">
              <a:rPr lang="fr-BE" smtClean="0"/>
              <a:t>18/10/2021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116587-C455-4D11-9E38-F3BA61AB1DF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082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A99C-891A-4CBC-A76A-EAD8C2B284AB}" type="datetimeFigureOut">
              <a:rPr lang="fr-BE" smtClean="0"/>
              <a:t>18/10/2021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87-C455-4D11-9E38-F3BA61AB1DF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658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A99C-891A-4CBC-A76A-EAD8C2B284AB}" type="datetimeFigureOut">
              <a:rPr lang="fr-BE" smtClean="0"/>
              <a:t>18/10/2021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87-C455-4D11-9E38-F3BA61AB1DF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164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A99C-891A-4CBC-A76A-EAD8C2B284AB}" type="datetimeFigureOut">
              <a:rPr lang="fr-BE" smtClean="0"/>
              <a:t>18/10/2021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87-C455-4D11-9E38-F3BA61AB1DFC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5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A99C-891A-4CBC-A76A-EAD8C2B284AB}" type="datetimeFigureOut">
              <a:rPr lang="fr-BE" smtClean="0"/>
              <a:t>18/10/2021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87-C455-4D11-9E38-F3BA61AB1DF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131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780A99C-891A-4CBC-A76A-EAD8C2B284AB}" type="datetimeFigureOut">
              <a:rPr lang="fr-BE" smtClean="0"/>
              <a:t>18/10/2021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116587-C455-4D11-9E38-F3BA61AB1DF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87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A99C-891A-4CBC-A76A-EAD8C2B284AB}" type="datetimeFigureOut">
              <a:rPr lang="fr-BE" smtClean="0"/>
              <a:t>18/10/2021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87-C455-4D11-9E38-F3BA61AB1DF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313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780A99C-891A-4CBC-A76A-EAD8C2B284AB}" type="datetimeFigureOut">
              <a:rPr lang="fr-BE" smtClean="0"/>
              <a:t>18/10/2021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8116587-C455-4D11-9E38-F3BA61AB1DFC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5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62" y="3982362"/>
            <a:ext cx="3822192" cy="21532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768" y="609601"/>
            <a:ext cx="11237976" cy="1885844"/>
          </a:xfrm>
        </p:spPr>
        <p:txBody>
          <a:bodyPr/>
          <a:lstStyle/>
          <a:p>
            <a:r>
              <a:rPr lang="fr-BE" dirty="0"/>
              <a:t>Modification budgétaire n°2 2021</a:t>
            </a:r>
            <a:br>
              <a:rPr lang="fr-BE" dirty="0"/>
            </a:br>
            <a:br>
              <a:rPr lang="fr-BE" dirty="0"/>
            </a:b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496761-C216-4CB1-8D2D-29F29F896D70}"/>
              </a:ext>
            </a:extLst>
          </p:cNvPr>
          <p:cNvSpPr txBox="1"/>
          <p:nvPr/>
        </p:nvSpPr>
        <p:spPr>
          <a:xfrm>
            <a:off x="694944" y="3257065"/>
            <a:ext cx="4151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000" b="1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Zone de Police</a:t>
            </a:r>
          </a:p>
        </p:txBody>
      </p:sp>
    </p:spTree>
    <p:extLst>
      <p:ext uri="{BB962C8B-B14F-4D97-AF65-F5344CB8AC3E}">
        <p14:creationId xmlns:p14="http://schemas.microsoft.com/office/powerpoint/2010/main" val="278584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56981F2-287B-4FF9-ADF9-BA62CF2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128143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Budget 2022 – Service extraordinaire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EF40181-86F1-4E00-93C0-5080C64FA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118111"/>
              </p:ext>
            </p:extLst>
          </p:nvPr>
        </p:nvGraphicFramePr>
        <p:xfrm>
          <a:off x="245233" y="1876463"/>
          <a:ext cx="11838694" cy="4201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5783">
                  <a:extLst>
                    <a:ext uri="{9D8B030D-6E8A-4147-A177-3AD203B41FA5}">
                      <a16:colId xmlns:a16="http://schemas.microsoft.com/office/drawing/2014/main" val="405076660"/>
                    </a:ext>
                  </a:extLst>
                </a:gridCol>
                <a:gridCol w="3198727">
                  <a:extLst>
                    <a:ext uri="{9D8B030D-6E8A-4147-A177-3AD203B41FA5}">
                      <a16:colId xmlns:a16="http://schemas.microsoft.com/office/drawing/2014/main" val="1134751083"/>
                    </a:ext>
                  </a:extLst>
                </a:gridCol>
                <a:gridCol w="1299798">
                  <a:extLst>
                    <a:ext uri="{9D8B030D-6E8A-4147-A177-3AD203B41FA5}">
                      <a16:colId xmlns:a16="http://schemas.microsoft.com/office/drawing/2014/main" val="3129485052"/>
                    </a:ext>
                  </a:extLst>
                </a:gridCol>
                <a:gridCol w="1299798">
                  <a:extLst>
                    <a:ext uri="{9D8B030D-6E8A-4147-A177-3AD203B41FA5}">
                      <a16:colId xmlns:a16="http://schemas.microsoft.com/office/drawing/2014/main" val="54870208"/>
                    </a:ext>
                  </a:extLst>
                </a:gridCol>
                <a:gridCol w="1376696">
                  <a:extLst>
                    <a:ext uri="{9D8B030D-6E8A-4147-A177-3AD203B41FA5}">
                      <a16:colId xmlns:a16="http://schemas.microsoft.com/office/drawing/2014/main" val="695162893"/>
                    </a:ext>
                  </a:extLst>
                </a:gridCol>
                <a:gridCol w="1305098">
                  <a:extLst>
                    <a:ext uri="{9D8B030D-6E8A-4147-A177-3AD203B41FA5}">
                      <a16:colId xmlns:a16="http://schemas.microsoft.com/office/drawing/2014/main" val="2698565121"/>
                    </a:ext>
                  </a:extLst>
                </a:gridCol>
                <a:gridCol w="1652794">
                  <a:extLst>
                    <a:ext uri="{9D8B030D-6E8A-4147-A177-3AD203B41FA5}">
                      <a16:colId xmlns:a16="http://schemas.microsoft.com/office/drawing/2014/main" val="281346625"/>
                    </a:ext>
                  </a:extLst>
                </a:gridCol>
              </a:tblGrid>
              <a:tr h="296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Article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Intitulé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Dépenses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Emprunt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Prélèvement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FR emprunt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FR Assurances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extLst>
                  <a:ext uri="{0D108BD9-81ED-4DB2-BD59-A6C34878D82A}">
                    <a16:rowId xmlns:a16="http://schemas.microsoft.com/office/drawing/2014/main" val="2922048742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330/746BE-51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Achat chiens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4.000,00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4.000,00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 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extLst>
                  <a:ext uri="{0D108BD9-81ED-4DB2-BD59-A6C34878D82A}">
                    <a16:rowId xmlns:a16="http://schemas.microsoft.com/office/drawing/2014/main" val="2240162535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3301/72202-60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Construction nouveau commissariat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12.720.766,37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12.720.766,37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extLst>
                  <a:ext uri="{0D108BD9-81ED-4DB2-BD59-A6C34878D82A}">
                    <a16:rowId xmlns:a16="http://schemas.microsoft.com/office/drawing/2014/main" val="4154416697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3301/722PR-60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Construction nouveau commissariat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1.654.233,63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1.654.233,63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extLst>
                  <a:ext uri="{0D108BD9-81ED-4DB2-BD59-A6C34878D82A}">
                    <a16:rowId xmlns:a16="http://schemas.microsoft.com/office/drawing/2014/main" val="2792814533"/>
                  </a:ext>
                </a:extLst>
              </a:tr>
              <a:tr h="548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3302/724PR-60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Maintenance et entretien extra des bâtiments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65.000,00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 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65.000,00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extLst>
                  <a:ext uri="{0D108BD9-81ED-4DB2-BD59-A6C34878D82A}">
                    <a16:rowId xmlns:a16="http://schemas.microsoft.com/office/drawing/2014/main" val="1973812581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3302/725AS-58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Plantations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4.000,00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4.000,00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extLst>
                  <a:ext uri="{0D108BD9-81ED-4DB2-BD59-A6C34878D82A}">
                    <a16:rowId xmlns:a16="http://schemas.microsoft.com/office/drawing/2014/main" val="2794917405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3303/741BE-51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Achat de mobilier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20.000,00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 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20.000,00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extLst>
                  <a:ext uri="{0D108BD9-81ED-4DB2-BD59-A6C34878D82A}">
                    <a16:rowId xmlns:a16="http://schemas.microsoft.com/office/drawing/2014/main" val="3159603908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3305/742BE-53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Achat matériel informatique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55.000,00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 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55.000,00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extLst>
                  <a:ext uri="{0D108BD9-81ED-4DB2-BD59-A6C34878D82A}">
                    <a16:rowId xmlns:a16="http://schemas.microsoft.com/office/drawing/2014/main" val="1482107059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3306/74302-52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Achat charroi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380.000,00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380.000,00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 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extLst>
                  <a:ext uri="{0D108BD9-81ED-4DB2-BD59-A6C34878D82A}">
                    <a16:rowId xmlns:a16="http://schemas.microsoft.com/office/drawing/2014/main" val="3829390205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3307/74402-51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Achat matériel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154.000,00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154.000,00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 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extLst>
                  <a:ext uri="{0D108BD9-81ED-4DB2-BD59-A6C34878D82A}">
                    <a16:rowId xmlns:a16="http://schemas.microsoft.com/office/drawing/2014/main" val="3288434319"/>
                  </a:ext>
                </a:extLst>
              </a:tr>
              <a:tr h="392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3308/743BE-51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Achat vélos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4.000,00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4.000,00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 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extLst>
                  <a:ext uri="{0D108BD9-81ED-4DB2-BD59-A6C34878D82A}">
                    <a16:rowId xmlns:a16="http://schemas.microsoft.com/office/drawing/2014/main" val="684238922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3309/74402-51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Achat matériel 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800.000,00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800.000,00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 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extLst>
                  <a:ext uri="{0D108BD9-81ED-4DB2-BD59-A6C34878D82A}">
                    <a16:rowId xmlns:a16="http://schemas.microsoft.com/office/drawing/2014/main" val="1994488487"/>
                  </a:ext>
                </a:extLst>
              </a:tr>
              <a:tr h="296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TOTAL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15.861.000,00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14.054.766,37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1.719.233,63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</a:rPr>
                        <a:t>83.000,00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</a:rPr>
                        <a:t>4.000,00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5" marR="52205" marT="0" marB="0" anchor="ctr"/>
                </a:tc>
                <a:extLst>
                  <a:ext uri="{0D108BD9-81ED-4DB2-BD59-A6C34878D82A}">
                    <a16:rowId xmlns:a16="http://schemas.microsoft.com/office/drawing/2014/main" val="684766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75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3848E97-2276-43F2-B415-A30FA865C527}"/>
              </a:ext>
            </a:extLst>
          </p:cNvPr>
          <p:cNvSpPr txBox="1"/>
          <p:nvPr/>
        </p:nvSpPr>
        <p:spPr>
          <a:xfrm>
            <a:off x="2496312" y="2642616"/>
            <a:ext cx="80650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20067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0021BE8-EC5D-4CDF-A005-43B2013B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33" y="691110"/>
            <a:ext cx="10058400" cy="959189"/>
          </a:xfrm>
        </p:spPr>
        <p:txBody>
          <a:bodyPr/>
          <a:lstStyle/>
          <a:p>
            <a:r>
              <a:rPr lang="en-US" dirty="0"/>
              <a:t>Service ordinaire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F2FD928-10AA-4253-8A9D-D9B18E539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14581"/>
              </p:ext>
            </p:extLst>
          </p:nvPr>
        </p:nvGraphicFramePr>
        <p:xfrm>
          <a:off x="954833" y="2117498"/>
          <a:ext cx="10058402" cy="272630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50412">
                  <a:extLst>
                    <a:ext uri="{9D8B030D-6E8A-4147-A177-3AD203B41FA5}">
                      <a16:colId xmlns:a16="http://schemas.microsoft.com/office/drawing/2014/main" val="3370763706"/>
                    </a:ext>
                  </a:extLst>
                </a:gridCol>
                <a:gridCol w="2416557">
                  <a:extLst>
                    <a:ext uri="{9D8B030D-6E8A-4147-A177-3AD203B41FA5}">
                      <a16:colId xmlns:a16="http://schemas.microsoft.com/office/drawing/2014/main" val="1652004005"/>
                    </a:ext>
                  </a:extLst>
                </a:gridCol>
                <a:gridCol w="2416557">
                  <a:extLst>
                    <a:ext uri="{9D8B030D-6E8A-4147-A177-3AD203B41FA5}">
                      <a16:colId xmlns:a16="http://schemas.microsoft.com/office/drawing/2014/main" val="882948750"/>
                    </a:ext>
                  </a:extLst>
                </a:gridCol>
                <a:gridCol w="2074876">
                  <a:extLst>
                    <a:ext uri="{9D8B030D-6E8A-4147-A177-3AD203B41FA5}">
                      <a16:colId xmlns:a16="http://schemas.microsoft.com/office/drawing/2014/main" val="590333890"/>
                    </a:ext>
                  </a:extLst>
                </a:gridCol>
              </a:tblGrid>
              <a:tr h="456068">
                <a:tc>
                  <a:txBody>
                    <a:bodyPr/>
                    <a:lstStyle/>
                    <a:p>
                      <a:endParaRPr lang="fr-BE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 dirty="0">
                          <a:effectLst/>
                        </a:rPr>
                        <a:t>Recettes</a:t>
                      </a:r>
                      <a:endParaRPr lang="fr-BE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>
                          <a:effectLst/>
                        </a:rPr>
                        <a:t>Dépenses</a:t>
                      </a:r>
                      <a:endParaRPr lang="fr-BE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 dirty="0">
                          <a:effectLst/>
                        </a:rPr>
                        <a:t>Solde</a:t>
                      </a:r>
                      <a:endParaRPr lang="fr-BE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 anchor="b"/>
                </a:tc>
                <a:extLst>
                  <a:ext uri="{0D108BD9-81ED-4DB2-BD59-A6C34878D82A}">
                    <a16:rowId xmlns:a16="http://schemas.microsoft.com/office/drawing/2014/main" val="936167983"/>
                  </a:ext>
                </a:extLst>
              </a:tr>
              <a:tr h="902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>
                          <a:effectLst/>
                        </a:rPr>
                        <a:t>Budget initial / MB précédente</a:t>
                      </a:r>
                      <a:endParaRPr lang="fr-BE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 dirty="0">
                          <a:effectLst/>
                        </a:rPr>
                        <a:t>19.085.924,04</a:t>
                      </a:r>
                      <a:endParaRPr lang="fr-BE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 dirty="0">
                          <a:effectLst/>
                        </a:rPr>
                        <a:t>19.085.924,04</a:t>
                      </a:r>
                      <a:endParaRPr lang="fr-BE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>
                          <a:effectLst/>
                        </a:rPr>
                        <a:t> </a:t>
                      </a:r>
                      <a:endParaRPr lang="fr-BE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 anchor="ctr"/>
                </a:tc>
                <a:extLst>
                  <a:ext uri="{0D108BD9-81ED-4DB2-BD59-A6C34878D82A}">
                    <a16:rowId xmlns:a16="http://schemas.microsoft.com/office/drawing/2014/main" val="3374601309"/>
                  </a:ext>
                </a:extLst>
              </a:tr>
              <a:tr h="456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>
                          <a:effectLst/>
                        </a:rPr>
                        <a:t>Augmentation</a:t>
                      </a:r>
                      <a:endParaRPr lang="fr-BE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 dirty="0">
                          <a:effectLst/>
                        </a:rPr>
                        <a:t>433.671,65</a:t>
                      </a:r>
                      <a:endParaRPr lang="fr-BE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 dirty="0">
                          <a:effectLst/>
                        </a:rPr>
                        <a:t>1.039.447,62</a:t>
                      </a:r>
                      <a:endParaRPr lang="fr-BE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 dirty="0">
                          <a:effectLst/>
                        </a:rPr>
                        <a:t>-605.775,97</a:t>
                      </a:r>
                      <a:endParaRPr lang="fr-BE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/>
                </a:tc>
                <a:extLst>
                  <a:ext uri="{0D108BD9-81ED-4DB2-BD59-A6C34878D82A}">
                    <a16:rowId xmlns:a16="http://schemas.microsoft.com/office/drawing/2014/main" val="1057933677"/>
                  </a:ext>
                </a:extLst>
              </a:tr>
              <a:tr h="456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>
                          <a:effectLst/>
                        </a:rPr>
                        <a:t>Diminution</a:t>
                      </a:r>
                      <a:endParaRPr lang="fr-BE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 dirty="0">
                          <a:effectLst/>
                        </a:rPr>
                        <a:t>49.843,30</a:t>
                      </a:r>
                      <a:endParaRPr lang="fr-BE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5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655.619,27</a:t>
                      </a:r>
                      <a:endParaRPr lang="fr-BE" sz="25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 dirty="0">
                          <a:effectLst/>
                        </a:rPr>
                        <a:t>605.775,97</a:t>
                      </a:r>
                      <a:endParaRPr lang="fr-BE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/>
                </a:tc>
                <a:extLst>
                  <a:ext uri="{0D108BD9-81ED-4DB2-BD59-A6C34878D82A}">
                    <a16:rowId xmlns:a16="http://schemas.microsoft.com/office/drawing/2014/main" val="2078679185"/>
                  </a:ext>
                </a:extLst>
              </a:tr>
              <a:tr h="456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>
                          <a:effectLst/>
                        </a:rPr>
                        <a:t>Résultat</a:t>
                      </a:r>
                      <a:endParaRPr lang="fr-BE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 dirty="0">
                          <a:effectLst/>
                        </a:rPr>
                        <a:t>19.469.752,39</a:t>
                      </a:r>
                      <a:endParaRPr lang="fr-BE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 dirty="0">
                          <a:effectLst/>
                        </a:rPr>
                        <a:t>19.469.752,39</a:t>
                      </a:r>
                      <a:endParaRPr lang="fr-BE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2500" dirty="0">
                          <a:effectLst/>
                        </a:rPr>
                        <a:t> </a:t>
                      </a:r>
                      <a:endParaRPr lang="fr-BE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436" marR="101436" marT="0" marB="0"/>
                </a:tc>
                <a:extLst>
                  <a:ext uri="{0D108BD9-81ED-4DB2-BD59-A6C34878D82A}">
                    <a16:rowId xmlns:a16="http://schemas.microsoft.com/office/drawing/2014/main" val="894764130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E521DAB3-BCC1-47AB-85FF-589888B840CE}"/>
              </a:ext>
            </a:extLst>
          </p:cNvPr>
          <p:cNvSpPr txBox="1"/>
          <p:nvPr/>
        </p:nvSpPr>
        <p:spPr>
          <a:xfrm>
            <a:off x="1066800" y="5033554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prélèvement de 688.702,36 € est transféré en fonds de réserve extraordinaire afin de participer au financement de la construction du futur commissariat.</a:t>
            </a: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195146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FFFFFF"/>
                </a:solidFill>
              </a:rPr>
              <a:t>Service ordinaire</a:t>
            </a:r>
            <a:br>
              <a:rPr lang="en-US" sz="2500">
                <a:solidFill>
                  <a:srgbClr val="FFFFFF"/>
                </a:solidFill>
              </a:rPr>
            </a:br>
            <a:br>
              <a:rPr lang="en-US" sz="2500">
                <a:solidFill>
                  <a:srgbClr val="FFFFFF"/>
                </a:solidFill>
              </a:rPr>
            </a:br>
            <a:r>
              <a:rPr lang="en-US" sz="2500">
                <a:solidFill>
                  <a:srgbClr val="FFFFFF"/>
                </a:solidFill>
              </a:rPr>
              <a:t>Evolution des recettes de transfert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C2DC0ABD-C8EF-476D-81C6-3DE7696D1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660966"/>
              </p:ext>
            </p:extLst>
          </p:nvPr>
        </p:nvGraphicFramePr>
        <p:xfrm>
          <a:off x="931166" y="793630"/>
          <a:ext cx="6779432" cy="560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533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FFFFFF"/>
                </a:solidFill>
              </a:rPr>
              <a:t>Service ordinaire</a:t>
            </a:r>
            <a:br>
              <a:rPr lang="en-US" sz="2500">
                <a:solidFill>
                  <a:srgbClr val="FFFFFF"/>
                </a:solidFill>
              </a:rPr>
            </a:br>
            <a:br>
              <a:rPr lang="en-US" sz="2500">
                <a:solidFill>
                  <a:srgbClr val="FFFFFF"/>
                </a:solidFill>
              </a:rPr>
            </a:br>
            <a:r>
              <a:rPr lang="en-US" sz="2500">
                <a:solidFill>
                  <a:srgbClr val="FFFFFF"/>
                </a:solidFill>
              </a:rPr>
              <a:t>Evolution des dépenses ordinaires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DB7736B-BE6A-4594-8E6B-D5CAA8089D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396329"/>
              </p:ext>
            </p:extLst>
          </p:nvPr>
        </p:nvGraphicFramePr>
        <p:xfrm>
          <a:off x="814149" y="1027556"/>
          <a:ext cx="6664449" cy="519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681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62" y="3982362"/>
            <a:ext cx="3822192" cy="21532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768" y="609601"/>
            <a:ext cx="11237976" cy="1885844"/>
          </a:xfrm>
        </p:spPr>
        <p:txBody>
          <a:bodyPr/>
          <a:lstStyle/>
          <a:p>
            <a:r>
              <a:rPr lang="fr-BE" dirty="0"/>
              <a:t>BUDGET 2022</a:t>
            </a:r>
            <a:br>
              <a:rPr lang="fr-BE" dirty="0"/>
            </a:br>
            <a:br>
              <a:rPr lang="fr-BE" dirty="0"/>
            </a:b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496761-C216-4CB1-8D2D-29F29F896D70}"/>
              </a:ext>
            </a:extLst>
          </p:cNvPr>
          <p:cNvSpPr txBox="1"/>
          <p:nvPr/>
        </p:nvSpPr>
        <p:spPr>
          <a:xfrm>
            <a:off x="694944" y="3257065"/>
            <a:ext cx="4151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000" b="1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Zone de Police</a:t>
            </a:r>
          </a:p>
        </p:txBody>
      </p:sp>
    </p:spTree>
    <p:extLst>
      <p:ext uri="{BB962C8B-B14F-4D97-AF65-F5344CB8AC3E}">
        <p14:creationId xmlns:p14="http://schemas.microsoft.com/office/powerpoint/2010/main" val="107852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Budget 2022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553049A-E8C5-47D6-8B00-0E2C5F071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06311"/>
              </p:ext>
            </p:extLst>
          </p:nvPr>
        </p:nvGraphicFramePr>
        <p:xfrm>
          <a:off x="482601" y="997527"/>
          <a:ext cx="7113017" cy="5618140"/>
        </p:xfrm>
        <a:graphic>
          <a:graphicData uri="http://schemas.openxmlformats.org/drawingml/2006/table">
            <a:tbl>
              <a:tblPr firstRow="1" firstCol="1" bandRow="1"/>
              <a:tblGrid>
                <a:gridCol w="2619607">
                  <a:extLst>
                    <a:ext uri="{9D8B030D-6E8A-4147-A177-3AD203B41FA5}">
                      <a16:colId xmlns:a16="http://schemas.microsoft.com/office/drawing/2014/main" val="969161799"/>
                    </a:ext>
                  </a:extLst>
                </a:gridCol>
                <a:gridCol w="1523136">
                  <a:extLst>
                    <a:ext uri="{9D8B030D-6E8A-4147-A177-3AD203B41FA5}">
                      <a16:colId xmlns:a16="http://schemas.microsoft.com/office/drawing/2014/main" val="2078830085"/>
                    </a:ext>
                  </a:extLst>
                </a:gridCol>
                <a:gridCol w="1481124">
                  <a:extLst>
                    <a:ext uri="{9D8B030D-6E8A-4147-A177-3AD203B41FA5}">
                      <a16:colId xmlns:a16="http://schemas.microsoft.com/office/drawing/2014/main" val="3229347137"/>
                    </a:ext>
                  </a:extLst>
                </a:gridCol>
                <a:gridCol w="1489150">
                  <a:extLst>
                    <a:ext uri="{9D8B030D-6E8A-4147-A177-3AD203B41FA5}">
                      <a16:colId xmlns:a16="http://schemas.microsoft.com/office/drawing/2014/main" val="3286580943"/>
                    </a:ext>
                  </a:extLst>
                </a:gridCol>
              </a:tblGrid>
              <a:tr h="3189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2021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36" marR="87836" marT="43918" marB="43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2022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307199"/>
                  </a:ext>
                </a:extLst>
              </a:tr>
              <a:tr h="3059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Initial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Modifié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Initial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657261"/>
                  </a:ext>
                </a:extLst>
              </a:tr>
              <a:tr h="318952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EXERCICE PROPRE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36" marR="87836" marT="43918" marB="43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238430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RECETTES EX. PROPRE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18.771.558,40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18.006.763,53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19.477.111,42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615783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Recettes de prestations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83.250,00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299.250,00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144.493,96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77617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Recettes de transfert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18.687.008,40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17.706.213,53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19.331.317,46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849508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Recettes de dette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1.300,00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1.300,00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1.300,00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191225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Prélèvement 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033933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DEPENSES EX. PROPRE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18.771.558,40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18.709.412,61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19.477.111,42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68935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Dépenses de personnel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16.556.728,44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16.244.673,39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16.694.980,10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093749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Dépenses de fonctionnement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1.570.467,50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1.801.423,28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1.884.929,79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194994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Dépenses de transfert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13.500,00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13.500,00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15407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Dépenses de dette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630.862,46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649.815,94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883.201,53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58225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Prélèvement 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241267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 EX. PROPRE</a:t>
                      </a:r>
                      <a:endParaRPr lang="fr-B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-702.649,08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410608"/>
                  </a:ext>
                </a:extLst>
              </a:tr>
              <a:tr h="318952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EXERCICES ANTERIEURS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36" marR="87836" marT="43918" marB="43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06960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Recettes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1.462.988,86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555953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Dépenses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0,00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71.637,42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085894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 EX. ANTERIEURS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0,00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1.391.351,44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722829"/>
                  </a:ext>
                </a:extLst>
              </a:tr>
              <a:tr h="318952"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36" marR="87836" marT="43918" marB="43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41226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Prélèvement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0,00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688.702,36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040688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0,00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0,00</a:t>
                      </a:r>
                      <a:endParaRPr lang="fr-B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98" marR="42698" marT="9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59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4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Budget 2022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5CB7ABC-1D03-4744-AFD1-58163489B61C}"/>
              </a:ext>
            </a:extLst>
          </p:cNvPr>
          <p:cNvGraphicFramePr>
            <a:graphicFrameLocks/>
          </p:cNvGraphicFramePr>
          <p:nvPr/>
        </p:nvGraphicFramePr>
        <p:xfrm>
          <a:off x="2734887" y="1961805"/>
          <a:ext cx="6051666" cy="440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63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Budget 2022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D4EBC70D-DCE0-46FD-AC87-10C7FA1167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940947"/>
              </p:ext>
            </p:extLst>
          </p:nvPr>
        </p:nvGraphicFramePr>
        <p:xfrm>
          <a:off x="931166" y="1208531"/>
          <a:ext cx="6518800" cy="473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035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Budget 2022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9B9B8FA-291C-49F7-A76B-44D4F6AB2B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86072"/>
              </p:ext>
            </p:extLst>
          </p:nvPr>
        </p:nvGraphicFramePr>
        <p:xfrm>
          <a:off x="1772817" y="1875453"/>
          <a:ext cx="8220269" cy="472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82371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Dividende</Template>
  <TotalTime>196</TotalTime>
  <Words>365</Words>
  <Application>Microsoft Office PowerPoint</Application>
  <PresentationFormat>Grand écran</PresentationFormat>
  <Paragraphs>205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Wingdings 2</vt:lpstr>
      <vt:lpstr>Dividende</vt:lpstr>
      <vt:lpstr>Modification budgétaire n°2 2021  </vt:lpstr>
      <vt:lpstr>Service ordinaire</vt:lpstr>
      <vt:lpstr>Service ordinaire  Evolution des recettes de transfert</vt:lpstr>
      <vt:lpstr>Service ordinaire  Evolution des dépenses ordinaires</vt:lpstr>
      <vt:lpstr>BUDGET 2022  </vt:lpstr>
      <vt:lpstr>Budget 2022</vt:lpstr>
      <vt:lpstr>Budget 2022</vt:lpstr>
      <vt:lpstr>Budget 2022</vt:lpstr>
      <vt:lpstr>Budget 2022</vt:lpstr>
      <vt:lpstr>Budget 2022 – Service extraordinaire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Modification budgétaire n°2 2018  </dc:title>
  <dc:creator>Elisabeth HERPOEL</dc:creator>
  <cp:lastModifiedBy>Elisabeth HERPOEL</cp:lastModifiedBy>
  <cp:revision>24</cp:revision>
  <dcterms:created xsi:type="dcterms:W3CDTF">2019-10-28T08:41:34Z</dcterms:created>
  <dcterms:modified xsi:type="dcterms:W3CDTF">2021-10-18T11:19:16Z</dcterms:modified>
</cp:coreProperties>
</file>